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9963-085D-CA4E-9D6E-76FE54077B9B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EDA6-6ED7-BF49-A9CC-F9CAA8FEE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9963-085D-CA4E-9D6E-76FE54077B9B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EDA6-6ED7-BF49-A9CC-F9CAA8FEE7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9963-085D-CA4E-9D6E-76FE54077B9B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EDA6-6ED7-BF49-A9CC-F9CAA8FEE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9963-085D-CA4E-9D6E-76FE54077B9B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EDA6-6ED7-BF49-A9CC-F9CAA8FEE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9963-085D-CA4E-9D6E-76FE54077B9B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EDA6-6ED7-BF49-A9CC-F9CAA8FEE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9963-085D-CA4E-9D6E-76FE54077B9B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9963-085D-CA4E-9D6E-76FE54077B9B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EDA6-6ED7-BF49-A9CC-F9CAA8FEE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9963-085D-CA4E-9D6E-76FE54077B9B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EDA6-6ED7-BF49-A9CC-F9CAA8FEE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9963-085D-CA4E-9D6E-76FE54077B9B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EDA6-6ED7-BF49-A9CC-F9CAA8FEE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9963-085D-CA4E-9D6E-76FE54077B9B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EDA6-6ED7-BF49-A9CC-F9CAA8FEE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9963-085D-CA4E-9D6E-76FE54077B9B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EDA6-6ED7-BF49-A9CC-F9CAA8FEE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9963-085D-CA4E-9D6E-76FE54077B9B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EDA6-6ED7-BF49-A9CC-F9CAA8FEE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E0C9963-085D-CA4E-9D6E-76FE54077B9B}" type="datetimeFigureOut">
              <a:rPr lang="en-US" smtClean="0"/>
              <a:pPr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881EDA6-6ED7-BF49-A9CC-F9CAA8FEE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W4ypqKig9_I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vSOuF9ac3c" TargetMode="External"/><Relationship Id="rId4" Type="http://schemas.openxmlformats.org/officeDocument/2006/relationships/hyperlink" Target="http://www.youtube.com/watch?v=RB6C3o_-RdE" TargetMode="External"/><Relationship Id="rId5" Type="http://schemas.openxmlformats.org/officeDocument/2006/relationships/hyperlink" Target="http://www.youtube.com/watch?v=_lspmp5OLWs&amp;list=PLoF_PWSjd6xV2ztPO6LILhaAO7mwao_8i&amp;index=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mniscientone.zoomshare.com/files/propaganda_shutmouth.jp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oHXYsw_ZDXg" TargetMode="External"/><Relationship Id="rId3" Type="http://schemas.openxmlformats.org/officeDocument/2006/relationships/hyperlink" Target="http://www.youtube.com/watch?v=mopkn0lPzM8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seNkmC-SQgs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-aR3Gpsn4v4" TargetMode="External"/><Relationship Id="rId3" Type="http://schemas.openxmlformats.org/officeDocument/2006/relationships/hyperlink" Target="http://www.youtube.com/watch?v=GpiiXxl_kn4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nP6jhKAUj4w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TwFP4fz2Fj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U1G4hSpyWKc" TargetMode="External"/><Relationship Id="rId3" Type="http://schemas.openxmlformats.org/officeDocument/2006/relationships/hyperlink" Target="http://www.youtube.com/watch?v=onbuIm76_eY&amp;feature=plc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ReGP2uW5yg" TargetMode="External"/><Relationship Id="rId4" Type="http://schemas.openxmlformats.org/officeDocument/2006/relationships/hyperlink" Target="http://www.youtube.com/watch?v=EuOxABFpSEw" TargetMode="External"/><Relationship Id="rId5" Type="http://schemas.openxmlformats.org/officeDocument/2006/relationships/hyperlink" Target="http://www.youtube.com/watch?v=nf5-Prx19Z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70UzgxL3XFo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uDacwRTF-E" TargetMode="External"/><Relationship Id="rId4" Type="http://schemas.openxmlformats.org/officeDocument/2006/relationships/hyperlink" Target="http://www.youtube.com/watch?v=xiWTcVHdSFo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TfvaTwdLSg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Propaganda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0" y="3488306"/>
            <a:ext cx="6498159" cy="966787"/>
          </a:xfrm>
        </p:spPr>
        <p:txBody>
          <a:bodyPr>
            <a:normAutofit/>
          </a:bodyPr>
          <a:lstStyle/>
          <a:p>
            <a:r>
              <a:rPr lang="en-US" dirty="0" smtClean="0"/>
              <a:t>Animal Farm</a:t>
            </a:r>
          </a:p>
          <a:p>
            <a:r>
              <a:rPr lang="en-US" dirty="0" smtClean="0"/>
              <a:t>2012-2013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51950" y="4094894"/>
            <a:ext cx="3260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Adapted from Shannon Beyer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Glittering Generalities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Mitt Romney “Freedom and Opportunity”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http://www.youtube.com/watch?v=W4ypqKig9_I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In what ways did Obama famously use Glittering Generalities during his campaigns? What words did he repeat often that aligned with this technique?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Lesser of Two Evils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Tries to convince us of an idea or proposal by presenting it as the least offensive option.</a:t>
            </a:r>
          </a:p>
          <a:p>
            <a:pPr lvl="1"/>
            <a:r>
              <a:rPr lang="en-US" dirty="0" smtClean="0"/>
              <a:t>In order to make the choice more appealing, an even WORSE alternative is presented as the only other option.</a:t>
            </a:r>
          </a:p>
          <a:p>
            <a:r>
              <a:rPr lang="en-US" dirty="0" smtClean="0"/>
              <a:t>Technique often implemented during wartime to convince people of the need for sacrifices or to justify difficult decisions.</a:t>
            </a:r>
          </a:p>
          <a:p>
            <a:r>
              <a:rPr lang="en-US" dirty="0" smtClean="0"/>
              <a:t>Accompanied by adding blame on an enemy country, political group, or company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Lesser of Two Evils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http://www.omniscientone.zoomshare.com/files/propaganda_shutmouth.jpg</a:t>
            </a:r>
            <a:endParaRPr lang="en-US" dirty="0" smtClean="0"/>
          </a:p>
          <a:p>
            <a:r>
              <a:rPr lang="en-US" dirty="0" smtClean="0"/>
              <a:t>Obama vs. Romney</a:t>
            </a:r>
          </a:p>
          <a:p>
            <a:pPr lvl="1"/>
            <a:r>
              <a:rPr lang="en-US" dirty="0" smtClean="0">
                <a:hlinkClick r:id="rId3"/>
              </a:rPr>
              <a:t>http://www.youtube.com/watch?v=WvSOuF9ac3c</a:t>
            </a:r>
            <a:endParaRPr lang="en-US" dirty="0" smtClean="0"/>
          </a:p>
          <a:p>
            <a:r>
              <a:rPr lang="en-US" dirty="0" smtClean="0"/>
              <a:t>Cigarette Ad</a:t>
            </a:r>
          </a:p>
          <a:p>
            <a:pPr lvl="1"/>
            <a:r>
              <a:rPr lang="en-US" dirty="0" smtClean="0">
                <a:hlinkClick r:id="rId4"/>
              </a:rPr>
              <a:t>http://www.youtube.com/watch?v=RB6C3o_-RdE</a:t>
            </a:r>
            <a:endParaRPr lang="en-US" dirty="0" smtClean="0"/>
          </a:p>
          <a:p>
            <a:r>
              <a:rPr lang="en-US" dirty="0" smtClean="0"/>
              <a:t>Old Spice “</a:t>
            </a:r>
            <a:r>
              <a:rPr lang="en-US" dirty="0" err="1" smtClean="0"/>
              <a:t>Smelf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>
                <a:hlinkClick r:id="rId5"/>
              </a:rPr>
              <a:t>http://www.youtube.com/watch?v=_lspmp5OLWs&amp;list=PLoF_PWSjd6xV2ztPO6LILhaAO7mwao_8i&amp;index=1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Calling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 of derogatory language or words that carry a negative connotation when describing an enemy</a:t>
            </a:r>
          </a:p>
          <a:p>
            <a:r>
              <a:rPr lang="en-US" dirty="0" smtClean="0"/>
              <a:t>Goal is to incite prejudice among the public by labeling the target that the public dislikes.</a:t>
            </a:r>
          </a:p>
          <a:p>
            <a:pPr lvl="1"/>
            <a:r>
              <a:rPr lang="en-US" dirty="0" smtClean="0"/>
              <a:t>Often uses sarcasm or ridicule</a:t>
            </a:r>
          </a:p>
          <a:p>
            <a:pPr lvl="1"/>
            <a:r>
              <a:rPr lang="en-US" dirty="0" smtClean="0"/>
              <a:t>Appeal to emotions</a:t>
            </a:r>
          </a:p>
          <a:p>
            <a:r>
              <a:rPr lang="en-US" dirty="0" smtClean="0"/>
              <a:t>Opposite of glittering generalities</a:t>
            </a:r>
          </a:p>
          <a:p>
            <a:pPr lvl="1"/>
            <a:r>
              <a:rPr lang="en-US" dirty="0" smtClean="0"/>
              <a:t>Labeling</a:t>
            </a:r>
          </a:p>
          <a:p>
            <a:pPr lvl="1"/>
            <a:r>
              <a:rPr lang="en-US" dirty="0" smtClean="0"/>
              <a:t>Attacks the person, not the argument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Calling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McCain “Celebrity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http://www.youtube.com/watch?v=oHXYsw_ZDXg</a:t>
            </a:r>
            <a:endParaRPr lang="en-US" dirty="0" smtClean="0"/>
          </a:p>
          <a:p>
            <a:r>
              <a:rPr lang="en-US" dirty="0" smtClean="0"/>
              <a:t>John McCain “The One”</a:t>
            </a:r>
          </a:p>
          <a:p>
            <a:pPr lvl="1"/>
            <a:r>
              <a:rPr lang="en-US" dirty="0" smtClean="0">
                <a:hlinkClick r:id="rId3"/>
              </a:rPr>
              <a:t>http://www.youtube.com/watch?v=mopkn0lPzM8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Pinpointing the Enemy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Attempt to simplify a complex situation by presenting one specific group or person as the enemy.</a:t>
            </a:r>
          </a:p>
          <a:p>
            <a:r>
              <a:rPr lang="en-US" dirty="0" smtClean="0"/>
              <a:t>Views the situation as clear cut right and wrong</a:t>
            </a:r>
          </a:p>
          <a:p>
            <a:r>
              <a:rPr lang="en-US" dirty="0" smtClean="0"/>
              <a:t>When the enemy in question is blamed for problems that are actually someone else’s fault, this is known as </a:t>
            </a:r>
            <a:r>
              <a:rPr lang="en-US" b="1" dirty="0" err="1" smtClean="0"/>
              <a:t>scapegoating</a:t>
            </a:r>
            <a:r>
              <a:rPr lang="en-US" b="1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Eliminates guilt and provides an explanation</a:t>
            </a:r>
          </a:p>
          <a:p>
            <a:r>
              <a:rPr lang="en-US" dirty="0" smtClean="0"/>
              <a:t>Only part of the problem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Pinpointing the Enemy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Walmart</a:t>
            </a:r>
            <a:r>
              <a:rPr lang="en-US" dirty="0" smtClean="0"/>
              <a:t> Outsourcing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http://www.youtube.com/watch?v=seNkmC-SQgs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Plain Folks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Convince the public that his views reflect those of the common person and that they are also working for the benefit of the common person.</a:t>
            </a:r>
          </a:p>
          <a:p>
            <a:r>
              <a:rPr lang="en-US" dirty="0" smtClean="0"/>
              <a:t>Attempt to use the accent of a specific audience as well as using specific idioms or jokes.</a:t>
            </a:r>
          </a:p>
          <a:p>
            <a:pPr lvl="1"/>
            <a:r>
              <a:rPr lang="en-US" dirty="0" smtClean="0"/>
              <a:t>Use of more limited vocabulary or imperfections to seem more relatable.</a:t>
            </a:r>
          </a:p>
          <a:p>
            <a:r>
              <a:rPr lang="en-US" dirty="0" smtClean="0"/>
              <a:t>More effective when used with glittering generalities.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Plain Folks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Obama “Mother”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http://www.youtube.com/watch?v=-aR3Gpsn4v4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Let’s-Highlight-Anti-Plain-Folk-Comments-Of-The-Opponent-By-Using-Plain-Folks-To-Criticize-His-Anti-Plain-Folk-Views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http://www.youtube.com/watch?v=GpiiXxl_kn4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Testimonials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Quotations or endorsements from personal experience with a product or experience. </a:t>
            </a:r>
          </a:p>
          <a:p>
            <a:pPr lvl="1"/>
            <a:r>
              <a:rPr lang="en-US" dirty="0" smtClean="0"/>
              <a:t>Use of credentials, age, or relate-ability</a:t>
            </a:r>
          </a:p>
          <a:p>
            <a:r>
              <a:rPr lang="en-US" dirty="0" smtClean="0"/>
              <a:t>Connect a famous or respectable person with this item</a:t>
            </a:r>
          </a:p>
          <a:p>
            <a:pPr lvl="1"/>
            <a:r>
              <a:rPr lang="en-US" dirty="0" smtClean="0"/>
              <a:t>Closely related to transfer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Propaganda?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Propaganda is a kind of persuasive and widespread message designed to represent the interests of a particular group. </a:t>
            </a:r>
          </a:p>
          <a:p>
            <a:pPr lvl="1"/>
            <a:r>
              <a:rPr lang="en-US" dirty="0" smtClean="0"/>
              <a:t>It attempts to bypass logic through faulty reasoning and emotional appeals. </a:t>
            </a:r>
          </a:p>
          <a:p>
            <a:pPr lvl="1"/>
            <a:r>
              <a:rPr lang="en-US" dirty="0" smtClean="0"/>
              <a:t>Intended to give someone else control over your thoughts and actions.</a:t>
            </a:r>
          </a:p>
          <a:p>
            <a:pPr lvl="1"/>
            <a:r>
              <a:rPr lang="en-US" dirty="0" smtClean="0"/>
              <a:t>Employs faulty reasoning or emotional appeals through 10 techniques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Testimonials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Justin </a:t>
            </a:r>
            <a:r>
              <a:rPr lang="en-US" dirty="0" err="1" smtClean="0"/>
              <a:t>Bieber</a:t>
            </a:r>
            <a:r>
              <a:rPr lang="en-US" dirty="0" smtClean="0"/>
              <a:t> “</a:t>
            </a:r>
            <a:r>
              <a:rPr lang="en-US" dirty="0" err="1" smtClean="0"/>
              <a:t>Proactiv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http://www.youtube.com/watch?v=nP6jhKAUj4w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Attempt to make the subject view a certain item in the same way as they view another item to link the two in the subjects mind.</a:t>
            </a:r>
          </a:p>
          <a:p>
            <a:r>
              <a:rPr lang="en-US" dirty="0" smtClean="0"/>
              <a:t>Often used to transfer negative or positive feelings from one object to another. By linking an item to something the subject respects or enjoys, a positive feeling can be generated.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Rogaine 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http://www.youtube.com/watch?v=TwFP4fz2Fjg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8338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simplest form of propaganda</a:t>
            </a:r>
          </a:p>
          <a:p>
            <a:r>
              <a:rPr lang="en-US" dirty="0" smtClean="0"/>
              <a:t>Consists of simply stating a debatable idea as FACT, with no explanation or justification</a:t>
            </a:r>
          </a:p>
          <a:p>
            <a:r>
              <a:rPr lang="en-US" dirty="0" smtClean="0"/>
              <a:t>Not necessarily true</a:t>
            </a:r>
          </a:p>
          <a:p>
            <a:r>
              <a:rPr lang="en-US" dirty="0" smtClean="0"/>
              <a:t>Relies on the premise that people are gullible and likely to believe what they are told.</a:t>
            </a:r>
          </a:p>
          <a:p>
            <a:r>
              <a:rPr lang="en-US" b="1" dirty="0" smtClean="0"/>
              <a:t>Examples</a:t>
            </a:r>
          </a:p>
          <a:p>
            <a:pPr lvl="1"/>
            <a:r>
              <a:rPr lang="en-US" dirty="0" smtClean="0"/>
              <a:t>“The best product” “The most popular brand”</a:t>
            </a:r>
          </a:p>
          <a:p>
            <a:pPr lvl="1"/>
            <a:r>
              <a:rPr lang="en-US" dirty="0" smtClean="0"/>
              <a:t>“Sacrifice for Freedom”</a:t>
            </a:r>
          </a:p>
          <a:p>
            <a:pPr lvl="1"/>
            <a:r>
              <a:rPr lang="en-US" dirty="0" smtClean="0"/>
              <a:t>“If you eat your vegetables, you’ll grow up to be big and strong”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Sketchers “Shape Ups”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http://www.youtube.com/watch?v=U1G4hSpyWKc</a:t>
            </a:r>
            <a:endParaRPr lang="en-US" dirty="0" smtClean="0"/>
          </a:p>
          <a:p>
            <a:r>
              <a:rPr lang="en-US" dirty="0" err="1" smtClean="0"/>
              <a:t>Nivea</a:t>
            </a:r>
            <a:r>
              <a:rPr lang="en-US" dirty="0" smtClean="0"/>
              <a:t> for Men “Silence the Irritation”</a:t>
            </a:r>
          </a:p>
          <a:p>
            <a:pPr lvl="1"/>
            <a:r>
              <a:rPr lang="en-US" dirty="0" smtClean="0">
                <a:hlinkClick r:id="rId3"/>
              </a:rPr>
              <a:t>http://www.youtube.com/watch?v=onbuIm76_eY&amp;feature=plcp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Bandwagon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Appeal to the subject to follow the crowd, to join because others are doing so as well.</a:t>
            </a:r>
          </a:p>
          <a:p>
            <a:r>
              <a:rPr lang="en-US" dirty="0" smtClean="0"/>
              <a:t>The average person wants to be on the “winning” popular side, he or she is compelled to join in.</a:t>
            </a:r>
          </a:p>
          <a:p>
            <a:r>
              <a:rPr lang="en-US" dirty="0" smtClean="0"/>
              <a:t>They will feel left out if they do not join in.</a:t>
            </a:r>
          </a:p>
          <a:p>
            <a:r>
              <a:rPr lang="en-US" b="1" dirty="0" smtClean="0"/>
              <a:t>Examples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“Everybody’s doing it!”</a:t>
            </a:r>
          </a:p>
          <a:p>
            <a:pPr lvl="1"/>
            <a:r>
              <a:rPr lang="en-US" dirty="0" smtClean="0"/>
              <a:t>“5 million people can’t be wrong”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Bandwagon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Verizon Wireless “Join the Nation”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http://www.youtube.com/watch?v=70UzgxL3XFo</a:t>
            </a:r>
            <a:endParaRPr lang="en-US" dirty="0" smtClean="0"/>
          </a:p>
          <a:p>
            <a:r>
              <a:rPr lang="en-US" dirty="0" smtClean="0"/>
              <a:t>NFL “Jets Bandwagon”</a:t>
            </a:r>
          </a:p>
          <a:p>
            <a:pPr lvl="1"/>
            <a:r>
              <a:rPr lang="en-US" dirty="0" smtClean="0">
                <a:hlinkClick r:id="rId3"/>
              </a:rPr>
              <a:t>http://www.youtube.com/watch?v=KReGP2uW5yg</a:t>
            </a:r>
            <a:endParaRPr lang="en-US" dirty="0" smtClean="0"/>
          </a:p>
          <a:p>
            <a:r>
              <a:rPr lang="en-US" dirty="0" smtClean="0"/>
              <a:t>Dell “Join Red”</a:t>
            </a:r>
          </a:p>
          <a:p>
            <a:pPr lvl="1"/>
            <a:r>
              <a:rPr lang="en-US" dirty="0" smtClean="0">
                <a:hlinkClick r:id="rId4"/>
              </a:rPr>
              <a:t>http://www.youtube.com/watch?v=EuOxABFpSEw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And, the Anti-Bandwagon – Samsung Galaxy S3</a:t>
            </a:r>
          </a:p>
          <a:p>
            <a:pPr>
              <a:buNone/>
            </a:pPr>
            <a:r>
              <a:rPr lang="en-US" dirty="0" smtClean="0">
                <a:hlinkClick r:id="rId5"/>
              </a:rPr>
              <a:t>http://www.youtube.com/watch?v=nf5-Prx19ZM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Stacking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presenting information that is positive to an idea.</a:t>
            </a:r>
          </a:p>
          <a:p>
            <a:pPr lvl="1"/>
            <a:r>
              <a:rPr lang="en-US" dirty="0" smtClean="0"/>
              <a:t>If it presents the opposite side, it normally weakens its importance or omits (or leaves it out) entirely.</a:t>
            </a:r>
          </a:p>
          <a:p>
            <a:r>
              <a:rPr lang="en-US" dirty="0" smtClean="0"/>
              <a:t>This is extremely effective in convincing the public, especially when they are not knowledgeable about the subject at hand.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Stacking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Claritin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http://www.youtube.com/watch?v=TfvaTwdLSgs</a:t>
            </a:r>
            <a:endParaRPr lang="en-US" dirty="0" smtClean="0"/>
          </a:p>
          <a:p>
            <a:r>
              <a:rPr lang="en-US" dirty="0" smtClean="0"/>
              <a:t>Body by Vi</a:t>
            </a:r>
          </a:p>
          <a:p>
            <a:pPr lvl="1"/>
            <a:r>
              <a:rPr lang="en-US" dirty="0" smtClean="0">
                <a:hlinkClick r:id="rId3"/>
              </a:rPr>
              <a:t>http://www.youtube.com/watch?v=0uDacwRTF-E</a:t>
            </a:r>
            <a:endParaRPr lang="en-US" dirty="0" smtClean="0"/>
          </a:p>
          <a:p>
            <a:r>
              <a:rPr lang="en-US" dirty="0" smtClean="0"/>
              <a:t>Apple Viruses</a:t>
            </a:r>
          </a:p>
          <a:p>
            <a:pPr lvl="1"/>
            <a:r>
              <a:rPr lang="en-US" dirty="0" smtClean="0">
                <a:hlinkClick r:id="rId4"/>
              </a:rPr>
              <a:t>http://www.youtube.com/watch?v=xiWTcVHdSFo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Glittering Generalities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Appealing but vague words that appear in propaganda</a:t>
            </a:r>
          </a:p>
          <a:p>
            <a:pPr lvl="1"/>
            <a:r>
              <a:rPr lang="en-US" dirty="0" smtClean="0"/>
              <a:t>These words such as “liberty” and “freedom” have different positive meanings for individual subjects, but are linked to highly valued concepts.</a:t>
            </a:r>
          </a:p>
          <a:p>
            <a:r>
              <a:rPr lang="en-US" dirty="0" smtClean="0"/>
              <a:t>These words demand approval without thinking because they are important concepts</a:t>
            </a:r>
          </a:p>
          <a:p>
            <a:r>
              <a:rPr lang="en-US" dirty="0" smtClean="0"/>
              <a:t>Positive connotation</a:t>
            </a:r>
          </a:p>
          <a:p>
            <a:r>
              <a:rPr lang="en-US" dirty="0" smtClean="0"/>
              <a:t>Slogans that rarely explain “how”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2579</TotalTime>
  <Words>1109</Words>
  <Application>Microsoft Macintosh PowerPoint</Application>
  <PresentationFormat>On-screen Show (4:3)</PresentationFormat>
  <Paragraphs>125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Breeze</vt:lpstr>
      <vt:lpstr>Propaganda</vt:lpstr>
      <vt:lpstr>What is Propaganda?</vt:lpstr>
      <vt:lpstr>Assertion</vt:lpstr>
      <vt:lpstr>Assertion Example</vt:lpstr>
      <vt:lpstr>Bandwagon</vt:lpstr>
      <vt:lpstr>Bandwagon Examples</vt:lpstr>
      <vt:lpstr>Card Stacking</vt:lpstr>
      <vt:lpstr>Card Stacking Examples</vt:lpstr>
      <vt:lpstr>Glittering Generalities</vt:lpstr>
      <vt:lpstr>Glittering Generalities Examples</vt:lpstr>
      <vt:lpstr>Lesser of Two Evils</vt:lpstr>
      <vt:lpstr>Lesser of Two Evils Examples</vt:lpstr>
      <vt:lpstr>Name Calling</vt:lpstr>
      <vt:lpstr>Name Calling Examples</vt:lpstr>
      <vt:lpstr>Pinpointing the Enemy</vt:lpstr>
      <vt:lpstr>Pinpointing the Enemy Examples</vt:lpstr>
      <vt:lpstr>Plain Folks</vt:lpstr>
      <vt:lpstr>Plain Folks Examples</vt:lpstr>
      <vt:lpstr>Testimonials</vt:lpstr>
      <vt:lpstr>Testimonials Examples</vt:lpstr>
      <vt:lpstr>Transfer</vt:lpstr>
      <vt:lpstr>Transfer Examples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Propaganda</dc:title>
  <dc:creator>teacher</dc:creator>
  <cp:lastModifiedBy>Lauren Wilkie</cp:lastModifiedBy>
  <cp:revision>12</cp:revision>
  <dcterms:created xsi:type="dcterms:W3CDTF">2013-11-12T04:17:39Z</dcterms:created>
  <dcterms:modified xsi:type="dcterms:W3CDTF">2016-04-11T19:31:40Z</dcterms:modified>
</cp:coreProperties>
</file>