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Average"/>
      <p:regular r:id="rId12"/>
    </p:embeddedFont>
    <p:embeddedFont>
      <p:font typeface="Oswald"/>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Oswald-regular.fntdata"/><Relationship Id="rId12" Type="http://schemas.openxmlformats.org/officeDocument/2006/relationships/font" Target="fonts/Average-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font" Target="fonts/Oswald-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youtube.com/watch?time_continue=30&amp;v=vpmFd25tRq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youtube.com/watch?v=IVFK8sVdJ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youtube.com/watch?v=sT_VhDrn8N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youtube.com/watch?v=BtckZ7CLBF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youtube.com/watch?v=cKUmojvHid8" TargetMode="External"/><Relationship Id="rId4" Type="http://schemas.openxmlformats.org/officeDocument/2006/relationships/hyperlink" Target="https://www.youtube.com/watch?v=bAs3Xpq9QB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671257" y="990800"/>
            <a:ext cx="7801500" cy="1730100"/>
          </a:xfrm>
          <a:prstGeom prst="rect">
            <a:avLst/>
          </a:prstGeom>
        </p:spPr>
        <p:txBody>
          <a:bodyPr anchorCtr="0" anchor="b" bIns="91425" lIns="91425" rIns="91425" tIns="91425">
            <a:noAutofit/>
          </a:bodyPr>
          <a:lstStyle/>
          <a:p>
            <a:pPr lvl="0">
              <a:spcBef>
                <a:spcPts val="0"/>
              </a:spcBef>
              <a:buNone/>
            </a:pPr>
            <a:r>
              <a:rPr lang="en"/>
              <a:t>Logical Fallacies</a:t>
            </a:r>
          </a:p>
        </p:txBody>
      </p:sp>
      <p:sp>
        <p:nvSpPr>
          <p:cNvPr id="60" name="Shape 60"/>
          <p:cNvSpPr txBox="1"/>
          <p:nvPr>
            <p:ph idx="1" type="subTitle"/>
          </p:nvPr>
        </p:nvSpPr>
        <p:spPr>
          <a:xfrm>
            <a:off x="671250" y="3174875"/>
            <a:ext cx="7801500" cy="792600"/>
          </a:xfrm>
          <a:prstGeom prst="rect">
            <a:avLst/>
          </a:prstGeom>
        </p:spPr>
        <p:txBody>
          <a:bodyPr anchorCtr="0" anchor="t" bIns="91425" lIns="91425" rIns="91425" tIns="91425">
            <a:noAutofit/>
          </a:bodyPr>
          <a:lstStyle/>
          <a:p>
            <a:pPr lvl="0">
              <a:spcBef>
                <a:spcPts val="0"/>
              </a:spcBef>
              <a:buNone/>
            </a:pPr>
            <a:r>
              <a:rPr lang="en"/>
              <a:t>Ms. Wilkie </a:t>
            </a:r>
          </a:p>
          <a:p>
            <a:pPr lvl="0">
              <a:spcBef>
                <a:spcPts val="0"/>
              </a:spcBef>
              <a:buNone/>
            </a:pPr>
            <a:r>
              <a:rPr lang="en"/>
              <a:t>2015-2016</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ctrTitle"/>
          </p:nvPr>
        </p:nvSpPr>
        <p:spPr>
          <a:xfrm>
            <a:off x="671257" y="1981400"/>
            <a:ext cx="7801500" cy="1730100"/>
          </a:xfrm>
          <a:prstGeom prst="rect">
            <a:avLst/>
          </a:prstGeom>
        </p:spPr>
        <p:txBody>
          <a:bodyPr anchorCtr="0" anchor="b" bIns="91425" lIns="91425" rIns="91425" tIns="91425">
            <a:noAutofit/>
          </a:bodyPr>
          <a:lstStyle/>
          <a:p>
            <a:pPr lvl="0">
              <a:spcBef>
                <a:spcPts val="0"/>
              </a:spcBef>
              <a:buNone/>
            </a:pPr>
            <a:r>
              <a:rPr lang="en"/>
              <a:t>Logical fallacies are faults in logic, often used to attack others’ arguments.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Red Herring</a:t>
            </a:r>
          </a:p>
        </p:txBody>
      </p:sp>
      <p:sp>
        <p:nvSpPr>
          <p:cNvPr id="71" name="Shape 71"/>
          <p:cNvSpPr txBox="1"/>
          <p:nvPr>
            <p:ph idx="1" type="body"/>
          </p:nvPr>
        </p:nvSpPr>
        <p:spPr>
          <a:xfrm>
            <a:off x="311700" y="923875"/>
            <a:ext cx="8701500" cy="3833400"/>
          </a:xfrm>
          <a:prstGeom prst="rect">
            <a:avLst/>
          </a:prstGeom>
        </p:spPr>
        <p:txBody>
          <a:bodyPr anchorCtr="0" anchor="t" bIns="91425" lIns="91425" rIns="91425" tIns="91425">
            <a:noAutofit/>
          </a:bodyPr>
          <a:lstStyle/>
          <a:p>
            <a:pPr indent="-228600" lvl="0" marL="457200" rtl="0">
              <a:spcBef>
                <a:spcPts val="0"/>
              </a:spcBef>
            </a:pPr>
            <a:r>
              <a:rPr lang="en"/>
              <a:t>The introduction of an irrelevant or random point into the argument to throw the audience “off” what the real argument is.</a:t>
            </a:r>
          </a:p>
          <a:p>
            <a:pPr indent="-342900" lvl="1" marL="914400" rtl="0">
              <a:spcBef>
                <a:spcPts val="0"/>
              </a:spcBef>
              <a:buSzPct val="100000"/>
            </a:pPr>
            <a:r>
              <a:rPr lang="en" sz="1800"/>
              <a:t>In mysteries or shows like Law and Order SVU, writers create red herrings to make the reader believe that someone else is the “suspect”, when really it was someone else. This distraction allows for the writer to complicate the story.</a:t>
            </a:r>
          </a:p>
          <a:p>
            <a:pPr indent="-342900" lvl="0" marL="457200" rtl="0">
              <a:spcBef>
                <a:spcPts val="0"/>
              </a:spcBef>
              <a:buSzPct val="100000"/>
            </a:pPr>
            <a:r>
              <a:rPr lang="en"/>
              <a:t>Example:		Son: “Can I go to Lollapalooza with my friends?”</a:t>
            </a:r>
            <a:br>
              <a:rPr lang="en"/>
            </a:br>
            <a:r>
              <a:rPr lang="en"/>
              <a:t>			Dad: “Why don’t you go ask your mother?”</a:t>
            </a:r>
          </a:p>
          <a:p>
            <a:pPr indent="-228600" lvl="0" marL="457200" rtl="0">
              <a:spcBef>
                <a:spcPts val="0"/>
              </a:spcBef>
            </a:pPr>
            <a:r>
              <a:rPr lang="en" u="sng">
                <a:solidFill>
                  <a:schemeClr val="hlink"/>
                </a:solidFill>
                <a:hlinkClick r:id="rId3"/>
              </a:rPr>
              <a:t>https://www.youtube.com/watch?time_continue=30&amp;v=vpmFd25tRqo</a:t>
            </a:r>
            <a:br>
              <a:rPr lang="en"/>
            </a:br>
            <a:r>
              <a:rPr lang="en"/>
              <a:t>In this advertisement, presidential candidate Barack Obama wants to address candidate McCain’s lack of understanding about the current economic system. While making that argument, the advertisement switches, to instead talk about how many houses McCain has. This </a:t>
            </a:r>
            <a:r>
              <a:rPr b="1" lang="en" u="sng"/>
              <a:t>may</a:t>
            </a:r>
            <a:r>
              <a:rPr lang="en"/>
              <a:t> prove McCain’s wealth, but does not prove his lack of understanding about the economy.</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Ad Hominem</a:t>
            </a:r>
          </a:p>
        </p:txBody>
      </p:sp>
      <p:sp>
        <p:nvSpPr>
          <p:cNvPr id="77" name="Shape 7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Like a red herring, the speaker introduces a new argument to divert attention and avoid the question/argument entirely. By using ad hominem, the speaker attacks the opponent’s character, or his motives for believing something, instead of disproving the argument itself.</a:t>
            </a:r>
          </a:p>
          <a:p>
            <a:pPr indent="-228600" lvl="0" marL="457200" rtl="0">
              <a:spcBef>
                <a:spcPts val="0"/>
              </a:spcBef>
            </a:pPr>
            <a:r>
              <a:rPr lang="en"/>
              <a:t>This often includes calling someone names or insults, or criticize a different issue, in an attempt to divert the conversation or argument.</a:t>
            </a:r>
          </a:p>
          <a:p>
            <a:pPr indent="-228600" lvl="0" marL="457200" rtl="0">
              <a:spcBef>
                <a:spcPts val="0"/>
              </a:spcBef>
            </a:pPr>
            <a:r>
              <a:rPr lang="en"/>
              <a:t>Example:		Bob: “I think Northtown is horrible.”</a:t>
            </a:r>
            <a:br>
              <a:rPr lang="en"/>
            </a:br>
            <a:r>
              <a:rPr lang="en"/>
              <a:t>			Sam: “You just say that because you didn’t get into Lane.”</a:t>
            </a:r>
          </a:p>
          <a:p>
            <a:pPr indent="-228600" lvl="0" marL="457200" rtl="0">
              <a:spcBef>
                <a:spcPts val="0"/>
              </a:spcBef>
            </a:pPr>
            <a:r>
              <a:rPr lang="en" u="sng">
                <a:solidFill>
                  <a:schemeClr val="hlink"/>
                </a:solidFill>
                <a:hlinkClick r:id="rId3"/>
              </a:rPr>
              <a:t>https://www.youtube.com/watch?v=IVFK8sVdJNg</a:t>
            </a:r>
            <a:br>
              <a:rPr lang="en"/>
            </a:b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Strawman</a:t>
            </a:r>
          </a:p>
        </p:txBody>
      </p:sp>
      <p:sp>
        <p:nvSpPr>
          <p:cNvPr id="83" name="Shape 83"/>
          <p:cNvSpPr txBox="1"/>
          <p:nvPr>
            <p:ph idx="1" type="body"/>
          </p:nvPr>
        </p:nvSpPr>
        <p:spPr>
          <a:xfrm>
            <a:off x="311700" y="923875"/>
            <a:ext cx="8520600" cy="3416400"/>
          </a:xfrm>
          <a:prstGeom prst="rect">
            <a:avLst/>
          </a:prstGeom>
        </p:spPr>
        <p:txBody>
          <a:bodyPr anchorCtr="0" anchor="t" bIns="91425" lIns="91425" rIns="91425" tIns="91425">
            <a:noAutofit/>
          </a:bodyPr>
          <a:lstStyle/>
          <a:p>
            <a:pPr indent="-228600" lvl="0" marL="457200" rtl="0">
              <a:spcBef>
                <a:spcPts val="0"/>
              </a:spcBef>
            </a:pPr>
            <a:r>
              <a:rPr lang="en"/>
              <a:t>Changing or exaggerating an opponent’s position or argument to make it easier to refute. This is similar to the red herring, except instead of just inserting any ole’ argument to distract, you insert an absurd argument or idea </a:t>
            </a:r>
            <a:r>
              <a:rPr lang="en" u="sng"/>
              <a:t>that no one, on either side of the argument, would ever support.</a:t>
            </a:r>
          </a:p>
          <a:p>
            <a:pPr indent="-228600" lvl="0" marL="457200" rtl="0">
              <a:spcBef>
                <a:spcPts val="0"/>
              </a:spcBef>
            </a:pPr>
            <a:r>
              <a:rPr lang="en"/>
              <a:t>Example:		Mayor: “Due to budget cuts, our city needs to decrease the amount </a:t>
            </a:r>
            <a:br>
              <a:rPr lang="en"/>
            </a:br>
            <a:r>
              <a:rPr lang="en"/>
              <a:t>			of money we send to our schools. We could bring it back to normal </a:t>
            </a:r>
            <a:br>
              <a:rPr lang="en"/>
            </a:br>
            <a:r>
              <a:rPr lang="en"/>
              <a:t>			next year.”</a:t>
            </a:r>
            <a:br>
              <a:rPr lang="en"/>
            </a:br>
            <a:r>
              <a:rPr lang="en"/>
              <a:t>			Union Leader: “Parents! Is this what you want in a mayor? Someone </a:t>
            </a:r>
            <a:br>
              <a:rPr lang="en"/>
            </a:br>
            <a:r>
              <a:rPr lang="en"/>
              <a:t>			who is against our schools, our teachers, our children?”</a:t>
            </a:r>
          </a:p>
          <a:p>
            <a:pPr indent="-228600" lvl="0" marL="457200" rtl="0">
              <a:spcBef>
                <a:spcPts val="0"/>
              </a:spcBef>
            </a:pPr>
            <a:r>
              <a:rPr lang="en" u="sng">
                <a:solidFill>
                  <a:schemeClr val="hlink"/>
                </a:solidFill>
                <a:hlinkClick r:id="rId3"/>
              </a:rPr>
              <a:t>https://www.youtube.com/watch?v=sT_VhDrn8NY</a:t>
            </a:r>
            <a:br>
              <a:rPr lang="en"/>
            </a:br>
            <a:r>
              <a:rPr lang="en"/>
              <a:t>In this clip, Stephen Colbert uses a strawman fallacy when he asks if the politician supports Saddam Hussein. Of course he doesn’t. Colbert uses this for humor on his show, but many people use this as a real claim all the time.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Slippery Slope</a:t>
            </a:r>
          </a:p>
        </p:txBody>
      </p:sp>
      <p:sp>
        <p:nvSpPr>
          <p:cNvPr id="89" name="Shape 8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When a person asserts that one event must inevitably follow from another without any argument for why it is inevitable. It </a:t>
            </a:r>
            <a:r>
              <a:rPr lang="en" u="sng"/>
              <a:t>assumes</a:t>
            </a:r>
            <a:r>
              <a:rPr lang="en"/>
              <a:t> one thing will lead to another. This ideation creates a cause-effect link that is often ridiculous.</a:t>
            </a:r>
          </a:p>
          <a:p>
            <a:pPr indent="-228600" lvl="0" marL="457200" rtl="0">
              <a:spcBef>
                <a:spcPts val="0"/>
              </a:spcBef>
            </a:pPr>
            <a:r>
              <a:rPr lang="en"/>
              <a:t>Example:		“We have to stop the tuition increases. Next thing you know, we will</a:t>
            </a:r>
            <a:br>
              <a:rPr lang="en"/>
            </a:br>
            <a:r>
              <a:rPr lang="en"/>
              <a:t>			be charged $40,000 </a:t>
            </a:r>
            <a:r>
              <a:rPr i="1" lang="en"/>
              <a:t>a class!</a:t>
            </a:r>
          </a:p>
          <a:p>
            <a:pPr indent="-228600" lvl="0" marL="457200" rtl="0">
              <a:spcBef>
                <a:spcPts val="0"/>
              </a:spcBef>
            </a:pPr>
            <a:r>
              <a:rPr lang="en"/>
              <a:t>Example:		“Why should I let you go to the bathroom? Then, everyone will </a:t>
            </a:r>
            <a:br>
              <a:rPr lang="en"/>
            </a:br>
            <a:r>
              <a:rPr lang="en"/>
              <a:t>			want to go!”</a:t>
            </a:r>
          </a:p>
          <a:p>
            <a:pPr indent="-228600" lvl="0" marL="457200" rtl="0">
              <a:spcBef>
                <a:spcPts val="0"/>
              </a:spcBef>
            </a:pPr>
            <a:r>
              <a:rPr lang="en" u="sng">
                <a:solidFill>
                  <a:schemeClr val="hlink"/>
                </a:solidFill>
                <a:hlinkClick r:id="rId3"/>
              </a:rPr>
              <a:t>https://www.youtube.com/watch?v=BtckZ7CLBFI</a:t>
            </a:r>
            <a:br>
              <a:rPr lang="en"/>
            </a:b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Hasty Generalization</a:t>
            </a:r>
          </a:p>
        </p:txBody>
      </p:sp>
      <p:sp>
        <p:nvSpPr>
          <p:cNvPr id="95" name="Shape 9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Generalizing about a class based upon a small or poor sample. If the sample is too small or not representative, the generalizations drawn will be “hasty” and unreliable.</a:t>
            </a:r>
          </a:p>
          <a:p>
            <a:pPr indent="-228600" lvl="0" marL="457200" rtl="0">
              <a:spcBef>
                <a:spcPts val="0"/>
              </a:spcBef>
            </a:pPr>
            <a:r>
              <a:rPr lang="en"/>
              <a:t>This is a lot like the propaganda techniques of Assertion + Transfer</a:t>
            </a:r>
          </a:p>
          <a:p>
            <a:pPr indent="-228600" lvl="0" marL="457200" rtl="0">
              <a:spcBef>
                <a:spcPts val="0"/>
              </a:spcBef>
            </a:pPr>
            <a:r>
              <a:rPr lang="en"/>
              <a:t>Ex:		“All honors students do their homework. I know an honors student who</a:t>
            </a:r>
            <a:br>
              <a:rPr lang="en"/>
            </a:br>
            <a:r>
              <a:rPr lang="en"/>
              <a:t>		hasn’t missed one assignment yet!”</a:t>
            </a:r>
          </a:p>
          <a:p>
            <a:pPr indent="-228600" lvl="0" marL="457200" rtl="0">
              <a:spcBef>
                <a:spcPts val="0"/>
              </a:spcBef>
            </a:pPr>
            <a:r>
              <a:rPr lang="en" u="sng">
                <a:solidFill>
                  <a:schemeClr val="hlink"/>
                </a:solidFill>
                <a:hlinkClick r:id="rId3"/>
              </a:rPr>
              <a:t>https://www.youtube.com/watch?v=cKUmojvHid8</a:t>
            </a:r>
            <a:br>
              <a:rPr lang="en"/>
            </a:br>
            <a:r>
              <a:rPr lang="en"/>
              <a:t>In this clip from Mean Girls, there is a generalization that all people from Africa are black. </a:t>
            </a:r>
          </a:p>
          <a:p>
            <a:pPr indent="-228600" lvl="0" marL="457200" rtl="0">
              <a:spcBef>
                <a:spcPts val="0"/>
              </a:spcBef>
            </a:pPr>
            <a:r>
              <a:rPr lang="en" u="sng">
                <a:solidFill>
                  <a:schemeClr val="hlink"/>
                </a:solidFill>
                <a:hlinkClick r:id="rId4"/>
              </a:rPr>
              <a:t>https://www.youtube.com/watch?v=bAs3Xpq9QBs</a:t>
            </a:r>
            <a:br>
              <a:rPr lang="en"/>
            </a:br>
            <a:r>
              <a:rPr lang="en"/>
              <a:t>This is pretty self explanatory.</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